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14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newsflash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192AC37-6300-42D2-9663-8DCEAB37AF34}" type="datetimeFigureOut">
              <a:rPr lang="cs-CZ" smtClean="0"/>
              <a:t>8.10.2009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DD1B520-B920-4783-8AEE-ED79285BD7CE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newsflash/>
    <p:sndAc>
      <p:stSnd>
        <p:snd r:embed="rId13" name="camera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DRÁHA  A  RYCHLOST  HMOTNÉHO  BODU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9.10.2009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DRÁHA   HMOTNÉHO   BODU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757742" cy="5067320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cs-CZ" sz="2400" b="1" dirty="0" smtClean="0"/>
              <a:t>Trajektorie pohybu</a:t>
            </a:r>
            <a:r>
              <a:rPr lang="cs-CZ" sz="2400" dirty="0" smtClean="0"/>
              <a:t> je geometrická čára, kterou hmotný bod opisuje při pohybu.</a:t>
            </a:r>
          </a:p>
          <a:p>
            <a:pPr algn="just"/>
            <a:endParaRPr lang="cs-CZ" sz="800" dirty="0" smtClean="0"/>
          </a:p>
          <a:p>
            <a:pPr algn="just"/>
            <a:r>
              <a:rPr lang="cs-CZ" sz="2400" dirty="0" smtClean="0"/>
              <a:t>Trajektorií může být přímka, kružnice či elipsa.</a:t>
            </a:r>
          </a:p>
          <a:p>
            <a:pPr algn="just"/>
            <a:endParaRPr lang="cs-CZ" sz="800" dirty="0" smtClean="0"/>
          </a:p>
          <a:p>
            <a:pPr algn="just"/>
            <a:r>
              <a:rPr lang="cs-CZ" sz="2400" b="1" dirty="0" smtClean="0"/>
              <a:t>Podle trajektorie dělíme pohyby na:</a:t>
            </a:r>
          </a:p>
          <a:p>
            <a:pPr lvl="1" algn="just"/>
            <a:r>
              <a:rPr lang="cs-CZ" sz="2400" dirty="0" smtClean="0"/>
              <a:t>p</a:t>
            </a:r>
            <a:r>
              <a:rPr lang="cs-CZ" sz="2400" dirty="0" smtClean="0"/>
              <a:t>římočaré,</a:t>
            </a:r>
          </a:p>
          <a:p>
            <a:pPr lvl="1" algn="just"/>
            <a:r>
              <a:rPr lang="cs-CZ" sz="2400" dirty="0" smtClean="0"/>
              <a:t>křivočaré.</a:t>
            </a:r>
          </a:p>
          <a:p>
            <a:pPr lvl="1" algn="just"/>
            <a:endParaRPr lang="cs-CZ" sz="800" dirty="0" smtClean="0"/>
          </a:p>
          <a:p>
            <a:pPr algn="just"/>
            <a:r>
              <a:rPr lang="cs-CZ" sz="2400" dirty="0" smtClean="0"/>
              <a:t>Trajektorie pohybu závisí na volbě vztažné soustavy.</a:t>
            </a:r>
          </a:p>
          <a:p>
            <a:pPr lvl="1" algn="just"/>
            <a:endParaRPr lang="cs-CZ" sz="24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5500694" y="2214554"/>
            <a:ext cx="3143272" cy="2643206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Přímá spojovací čára 5"/>
          <p:cNvCxnSpPr>
            <a:endCxn id="12" idx="4"/>
          </p:cNvCxnSpPr>
          <p:nvPr/>
        </p:nvCxnSpPr>
        <p:spPr>
          <a:xfrm flipV="1">
            <a:off x="5909481" y="3179928"/>
            <a:ext cx="2306471" cy="75062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Volný tvar 14"/>
          <p:cNvSpPr/>
          <p:nvPr/>
        </p:nvSpPr>
        <p:spPr>
          <a:xfrm>
            <a:off x="5761630" y="3149368"/>
            <a:ext cx="2413379" cy="994012"/>
          </a:xfrm>
          <a:custGeom>
            <a:avLst/>
            <a:gdLst>
              <a:gd name="connsiteX0" fmla="*/ 120555 w 2413379"/>
              <a:gd name="connsiteY0" fmla="*/ 773373 h 994012"/>
              <a:gd name="connsiteX1" fmla="*/ 297976 w 2413379"/>
              <a:gd name="connsiteY1" fmla="*/ 36394 h 994012"/>
              <a:gd name="connsiteX2" fmla="*/ 1908412 w 2413379"/>
              <a:gd name="connsiteY2" fmla="*/ 991737 h 994012"/>
              <a:gd name="connsiteX3" fmla="*/ 2413379 w 2413379"/>
              <a:gd name="connsiteY3" fmla="*/ 22746 h 994012"/>
              <a:gd name="connsiteX4" fmla="*/ 2413379 w 2413379"/>
              <a:gd name="connsiteY4" fmla="*/ 22746 h 994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3379" h="994012">
                <a:moveTo>
                  <a:pt x="120555" y="773373"/>
                </a:moveTo>
                <a:cubicBezTo>
                  <a:pt x="60277" y="386686"/>
                  <a:pt x="0" y="0"/>
                  <a:pt x="297976" y="36394"/>
                </a:cubicBezTo>
                <a:cubicBezTo>
                  <a:pt x="595952" y="72788"/>
                  <a:pt x="1555845" y="994012"/>
                  <a:pt x="1908412" y="991737"/>
                </a:cubicBezTo>
                <a:cubicBezTo>
                  <a:pt x="2260979" y="989462"/>
                  <a:pt x="2413379" y="22746"/>
                  <a:pt x="2413379" y="22746"/>
                </a:cubicBezTo>
                <a:lnTo>
                  <a:pt x="2413379" y="22746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ipsa 15"/>
          <p:cNvSpPr/>
          <p:nvPr/>
        </p:nvSpPr>
        <p:spPr>
          <a:xfrm>
            <a:off x="5786446" y="3786190"/>
            <a:ext cx="214314" cy="2143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Elipsa 16"/>
          <p:cNvSpPr/>
          <p:nvPr/>
        </p:nvSpPr>
        <p:spPr>
          <a:xfrm>
            <a:off x="8072462" y="3071810"/>
            <a:ext cx="214314" cy="2143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ovéPole 17"/>
          <p:cNvSpPr txBox="1"/>
          <p:nvPr/>
        </p:nvSpPr>
        <p:spPr>
          <a:xfrm>
            <a:off x="5857884" y="385762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</a:t>
            </a:r>
            <a:endParaRPr lang="en-GB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7858148" y="27739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B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76390"/>
            <a:ext cx="8229600" cy="4352940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Dráha </a:t>
            </a:r>
            <a:r>
              <a:rPr lang="cs-CZ" dirty="0" smtClean="0"/>
              <a:t>je definována jako délka čáry, kterou hmotný bod opíše.</a:t>
            </a:r>
          </a:p>
          <a:p>
            <a:endParaRPr lang="cs-CZ" dirty="0" smtClean="0"/>
          </a:p>
          <a:p>
            <a:r>
              <a:rPr lang="cs-CZ" b="1" dirty="0" smtClean="0"/>
              <a:t>Značka dráhy</a:t>
            </a:r>
            <a:r>
              <a:rPr lang="cs-CZ" dirty="0" smtClean="0"/>
              <a:t>: s</a:t>
            </a:r>
          </a:p>
          <a:p>
            <a:endParaRPr lang="cs-CZ" dirty="0" smtClean="0"/>
          </a:p>
          <a:p>
            <a:r>
              <a:rPr lang="cs-CZ" b="1" dirty="0" smtClean="0"/>
              <a:t>Jednotky</a:t>
            </a:r>
            <a:r>
              <a:rPr lang="cs-CZ" dirty="0" smtClean="0"/>
              <a:t>: m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Dráha hmotného bodu </a:t>
            </a:r>
            <a:r>
              <a:rPr lang="cs-CZ" b="1" dirty="0" smtClean="0"/>
              <a:t>závisí na čase</a:t>
            </a:r>
            <a:r>
              <a:rPr lang="cs-CZ" dirty="0" smtClean="0"/>
              <a:t>, proto je </a:t>
            </a:r>
            <a:r>
              <a:rPr lang="cs-CZ" b="1" dirty="0" smtClean="0"/>
              <a:t>dráha funkcí času</a:t>
            </a:r>
            <a:r>
              <a:rPr lang="cs-CZ" dirty="0" smtClean="0"/>
              <a:t>.  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RYHLOST   HMOTNÉHO   BODU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95882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Průměrná rychlost: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kde </a:t>
            </a:r>
            <a:r>
              <a:rPr lang="cs-CZ" b="1" dirty="0" smtClean="0"/>
              <a:t>s</a:t>
            </a:r>
            <a:r>
              <a:rPr lang="cs-CZ" dirty="0" smtClean="0"/>
              <a:t> je dráha, </a:t>
            </a:r>
            <a:r>
              <a:rPr lang="cs-CZ" b="1" dirty="0" smtClean="0"/>
              <a:t>t</a:t>
            </a:r>
            <a:r>
              <a:rPr lang="cs-CZ" dirty="0" smtClean="0"/>
              <a:t> je čas.</a:t>
            </a:r>
          </a:p>
          <a:p>
            <a:endParaRPr lang="cs-CZ" b="1" dirty="0" smtClean="0"/>
          </a:p>
          <a:p>
            <a:r>
              <a:rPr lang="cs-CZ" b="1" dirty="0" smtClean="0"/>
              <a:t>Průměrná rychlost na jednotlivých úsecích trajektorie:</a:t>
            </a:r>
          </a:p>
          <a:p>
            <a:endParaRPr lang="cs-CZ" b="1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3286116" y="1857364"/>
          <a:ext cx="1362086" cy="1071570"/>
        </p:xfrm>
        <a:graphic>
          <a:graphicData uri="http://schemas.openxmlformats.org/presentationml/2006/ole">
            <p:oleObj spid="_x0000_s1027" name="Rovnice" r:id="rId4" imgW="431640" imgH="393480" progId="Equation.3">
              <p:embed/>
            </p:oleObj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4862516" y="2285992"/>
          <a:ext cx="852492" cy="464996"/>
        </p:xfrm>
        <a:graphic>
          <a:graphicData uri="http://schemas.openxmlformats.org/presentationml/2006/ole">
            <p:oleObj spid="_x0000_s1028" name="Rovnice" r:id="rId5" imgW="419040" imgH="228600" progId="Equation.3">
              <p:embed/>
            </p:oleObj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3428992" y="4638258"/>
          <a:ext cx="1329617" cy="1005320"/>
        </p:xfrm>
        <a:graphic>
          <a:graphicData uri="http://schemas.openxmlformats.org/presentationml/2006/ole">
            <p:oleObj spid="_x0000_s1029" name="Rovnice" r:id="rId6" imgW="52056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078413" y="5030377"/>
          <a:ext cx="852487" cy="465137"/>
        </p:xfrm>
        <a:graphic>
          <a:graphicData uri="http://schemas.openxmlformats.org/presentationml/2006/ole">
            <p:oleObj spid="_x0000_s1030" name="Rovnice" r:id="rId7" imgW="419040" imgH="228600" progId="Equation.3">
              <p:embed/>
            </p:oleObj>
          </a:graphicData>
        </a:graphic>
      </p:graphicFrame>
    </p:spTree>
  </p:cSld>
  <p:clrMapOvr>
    <a:masterClrMapping/>
  </p:clrMapOvr>
  <p:transition spd="slow">
    <p:newsflash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b="1" dirty="0" smtClean="0"/>
              <a:t>Průměrná rychlost je dána:</a:t>
            </a:r>
          </a:p>
          <a:p>
            <a:pPr lvl="1"/>
            <a:r>
              <a:rPr lang="cs-CZ" dirty="0" smtClean="0"/>
              <a:t>místem, ve kterém se rychlost měří,</a:t>
            </a:r>
          </a:p>
          <a:p>
            <a:pPr lvl="1"/>
            <a:r>
              <a:rPr lang="cs-CZ" dirty="0" smtClean="0"/>
              <a:t>velikosti časového intervalu.</a:t>
            </a:r>
            <a:endParaRPr lang="en-GB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Okamžitá rychlost</a:t>
            </a:r>
            <a:r>
              <a:rPr lang="cs-CZ" dirty="0" smtClean="0"/>
              <a:t> je rychlost, kterou má hmotný bod v daném čase na daném místě trajektorie.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K určení velikosti rychlosti musíme znát:</a:t>
            </a:r>
          </a:p>
          <a:p>
            <a:pPr lvl="1" algn="just"/>
            <a:r>
              <a:rPr lang="cs-CZ" dirty="0" smtClean="0"/>
              <a:t>směr, </a:t>
            </a:r>
          </a:p>
          <a:p>
            <a:pPr lvl="1" algn="just"/>
            <a:r>
              <a:rPr lang="cs-CZ" dirty="0" smtClean="0"/>
              <a:t>v</a:t>
            </a:r>
            <a:r>
              <a:rPr lang="cs-CZ" dirty="0" smtClean="0"/>
              <a:t>elikost.</a:t>
            </a:r>
            <a:endParaRPr lang="en-GB" dirty="0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757874" cy="4995882"/>
          </a:xfr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Okamžitá </a:t>
            </a:r>
            <a:r>
              <a:rPr lang="cs-CZ" dirty="0" smtClean="0"/>
              <a:t>rychlost je </a:t>
            </a:r>
            <a:r>
              <a:rPr lang="cs-CZ" b="1" dirty="0" smtClean="0"/>
              <a:t>vektorová veličina</a:t>
            </a:r>
            <a:r>
              <a:rPr lang="cs-CZ" dirty="0" smtClean="0"/>
              <a:t>.</a:t>
            </a:r>
          </a:p>
          <a:p>
            <a:endParaRPr lang="cs-CZ" sz="900" dirty="0" smtClean="0"/>
          </a:p>
          <a:p>
            <a:pPr lvl="1" algn="just"/>
            <a:r>
              <a:rPr lang="cs-CZ" dirty="0" smtClean="0"/>
              <a:t>Vektorová veličina je fyzikální veličina, k jejíchž určení musíme znát nejen směr, ale i velikost.</a:t>
            </a:r>
          </a:p>
          <a:p>
            <a:pPr lvl="1" algn="just"/>
            <a:endParaRPr lang="cs-CZ" sz="800" dirty="0" smtClean="0"/>
          </a:p>
          <a:p>
            <a:pPr algn="just"/>
            <a:r>
              <a:rPr lang="cs-CZ" dirty="0" smtClean="0"/>
              <a:t>Okamžitá rychlost má vždy </a:t>
            </a:r>
            <a:r>
              <a:rPr lang="cs-CZ" b="1" dirty="0" smtClean="0"/>
              <a:t>směr tečný </a:t>
            </a:r>
            <a:r>
              <a:rPr lang="cs-CZ" dirty="0" smtClean="0"/>
              <a:t>k trajektorii pohybu v daném místě.</a:t>
            </a:r>
          </a:p>
          <a:p>
            <a:pPr algn="just"/>
            <a:endParaRPr lang="cs-CZ" sz="800" dirty="0" smtClean="0"/>
          </a:p>
          <a:p>
            <a:pPr algn="just"/>
            <a:r>
              <a:rPr lang="cs-CZ" b="1" dirty="0" smtClean="0"/>
              <a:t>Podle rychlosti dělíme pohyby na:</a:t>
            </a:r>
          </a:p>
          <a:p>
            <a:pPr lvl="1" algn="just"/>
            <a:r>
              <a:rPr lang="cs-CZ" b="1" dirty="0" smtClean="0"/>
              <a:t>rovnoměrné</a:t>
            </a:r>
            <a:r>
              <a:rPr lang="cs-CZ" dirty="0" smtClean="0"/>
              <a:t> – mají konstantní rychlost,</a:t>
            </a:r>
          </a:p>
          <a:p>
            <a:pPr lvl="1" algn="just"/>
            <a:r>
              <a:rPr lang="cs-CZ" b="1" dirty="0" smtClean="0"/>
              <a:t>nerovnoměrné</a:t>
            </a:r>
            <a:r>
              <a:rPr lang="cs-CZ" dirty="0" smtClean="0"/>
              <a:t> – velikost rychlosti se mění.</a:t>
            </a:r>
            <a:endParaRPr lang="en-GB" dirty="0"/>
          </a:p>
        </p:txBody>
      </p:sp>
      <p:sp>
        <p:nvSpPr>
          <p:cNvPr id="4" name="Obdélník 3"/>
          <p:cNvSpPr/>
          <p:nvPr/>
        </p:nvSpPr>
        <p:spPr>
          <a:xfrm rot="5400000">
            <a:off x="6679421" y="2321711"/>
            <a:ext cx="2071702" cy="271464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Volný tvar 6"/>
          <p:cNvSpPr/>
          <p:nvPr/>
        </p:nvSpPr>
        <p:spPr>
          <a:xfrm rot="5400000">
            <a:off x="7179488" y="2536026"/>
            <a:ext cx="1071568" cy="2428892"/>
          </a:xfrm>
          <a:custGeom>
            <a:avLst/>
            <a:gdLst>
              <a:gd name="connsiteX0" fmla="*/ 0 w 1508077"/>
              <a:gd name="connsiteY0" fmla="*/ 2047164 h 2047164"/>
              <a:gd name="connsiteX1" fmla="*/ 1473958 w 1508077"/>
              <a:gd name="connsiteY1" fmla="*/ 1419367 h 2047164"/>
              <a:gd name="connsiteX2" fmla="*/ 204716 w 1508077"/>
              <a:gd name="connsiteY2" fmla="*/ 641445 h 2047164"/>
              <a:gd name="connsiteX3" fmla="*/ 1337480 w 1508077"/>
              <a:gd name="connsiteY3" fmla="*/ 0 h 2047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8077" h="2047164">
                <a:moveTo>
                  <a:pt x="0" y="2047164"/>
                </a:moveTo>
                <a:cubicBezTo>
                  <a:pt x="719919" y="1850409"/>
                  <a:pt x="1439839" y="1653654"/>
                  <a:pt x="1473958" y="1419367"/>
                </a:cubicBezTo>
                <a:cubicBezTo>
                  <a:pt x="1508077" y="1185081"/>
                  <a:pt x="227462" y="878006"/>
                  <a:pt x="204716" y="641445"/>
                </a:cubicBezTo>
                <a:cubicBezTo>
                  <a:pt x="181970" y="404884"/>
                  <a:pt x="759725" y="202442"/>
                  <a:pt x="1337480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Přímá spojovací šipka 8"/>
          <p:cNvCxnSpPr>
            <a:stCxn id="7" idx="2"/>
          </p:cNvCxnSpPr>
          <p:nvPr/>
        </p:nvCxnSpPr>
        <p:spPr>
          <a:xfrm rot="5400000" flipH="1" flipV="1">
            <a:off x="8512178" y="3014048"/>
            <a:ext cx="2587" cy="6896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/>
          <p:nvPr/>
        </p:nvCxnSpPr>
        <p:spPr>
          <a:xfrm>
            <a:off x="7215206" y="4284668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7858148" y="407194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</a:t>
            </a:r>
            <a:endParaRPr lang="en-GB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8643966" y="300037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</a:t>
            </a:r>
            <a:endParaRPr lang="en-GB" dirty="0"/>
          </a:p>
        </p:txBody>
      </p:sp>
      <p:sp>
        <p:nvSpPr>
          <p:cNvPr id="23" name="Elipsa 22"/>
          <p:cNvSpPr/>
          <p:nvPr/>
        </p:nvSpPr>
        <p:spPr>
          <a:xfrm>
            <a:off x="8143900" y="3286124"/>
            <a:ext cx="142876" cy="14287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Elipsa 23"/>
          <p:cNvSpPr/>
          <p:nvPr/>
        </p:nvSpPr>
        <p:spPr>
          <a:xfrm>
            <a:off x="7143768" y="4214818"/>
            <a:ext cx="142876" cy="14287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95</TotalTime>
  <Words>208</Words>
  <Application>Microsoft Office PowerPoint</Application>
  <PresentationFormat>Předvádění na obrazovce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8" baseType="lpstr">
      <vt:lpstr>Původ</vt:lpstr>
      <vt:lpstr>Editor rovnic 3.0</vt:lpstr>
      <vt:lpstr>DRÁHA  A  RYCHLOST  HMOTNÉHO  BODU</vt:lpstr>
      <vt:lpstr>DRÁHA   HMOTNÉHO   BODU</vt:lpstr>
      <vt:lpstr>Snímek 3</vt:lpstr>
      <vt:lpstr>RYHLOST   HMOTNÉHO   BODU</vt:lpstr>
      <vt:lpstr>Snímek 5</vt:lpstr>
      <vt:lpstr>Snímek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DRÁHA  A  RYCHLOST  HMOTNÉHO  BODU</dc:title>
  <dc:creator>Kubisova</dc:creator>
  <cp:lastModifiedBy>Kubisova</cp:lastModifiedBy>
  <cp:revision>1</cp:revision>
  <dcterms:created xsi:type="dcterms:W3CDTF">2009-10-08T17:34:38Z</dcterms:created>
  <dcterms:modified xsi:type="dcterms:W3CDTF">2009-10-08T19:10:24Z</dcterms:modified>
</cp:coreProperties>
</file>